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18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21"/>
  </p:notesMasterIdLst>
  <p:handoutMasterIdLst>
    <p:handoutMasterId r:id="rId22"/>
  </p:handoutMasterIdLst>
  <p:sldIdLst>
    <p:sldId id="257" r:id="rId2"/>
    <p:sldId id="326" r:id="rId3"/>
    <p:sldId id="316" r:id="rId4"/>
    <p:sldId id="317" r:id="rId5"/>
    <p:sldId id="306" r:id="rId6"/>
    <p:sldId id="307" r:id="rId7"/>
    <p:sldId id="308" r:id="rId8"/>
    <p:sldId id="309" r:id="rId9"/>
    <p:sldId id="310" r:id="rId10"/>
    <p:sldId id="314" r:id="rId11"/>
    <p:sldId id="311" r:id="rId12"/>
    <p:sldId id="312" r:id="rId13"/>
    <p:sldId id="313" r:id="rId14"/>
    <p:sldId id="319" r:id="rId15"/>
    <p:sldId id="320" r:id="rId16"/>
    <p:sldId id="321" r:id="rId17"/>
    <p:sldId id="322" r:id="rId18"/>
    <p:sldId id="323" r:id="rId19"/>
    <p:sldId id="305" r:id="rId20"/>
  </p:sldIdLst>
  <p:sldSz cx="9144000" cy="6858000" type="screen4x3"/>
  <p:notesSz cx="6805613" cy="9939338"/>
  <p:embeddedFontLst>
    <p:embeddedFont>
      <p:font typeface="맑은 고딕" pitchFamily="50" charset="-127"/>
      <p:regular r:id="rId23"/>
      <p:bold r:id="rId2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6">
          <p15:clr>
            <a:srgbClr val="A4A3A4"/>
          </p15:clr>
        </p15:guide>
        <p15:guide id="2" orient="horz" pos="1164">
          <p15:clr>
            <a:srgbClr val="A4A3A4"/>
          </p15:clr>
        </p15:guide>
        <p15:guide id="3" orient="horz" pos="278">
          <p15:clr>
            <a:srgbClr val="A4A3A4"/>
          </p15:clr>
        </p15:guide>
        <p15:guide id="4" orient="horz" pos="848">
          <p15:clr>
            <a:srgbClr val="A4A3A4"/>
          </p15:clr>
        </p15:guide>
        <p15:guide id="5" orient="horz" pos="1348">
          <p15:clr>
            <a:srgbClr val="A4A3A4"/>
          </p15:clr>
        </p15:guide>
        <p15:guide id="6" orient="horz" pos="559">
          <p15:clr>
            <a:srgbClr val="A4A3A4"/>
          </p15:clr>
        </p15:guide>
        <p15:guide id="7" orient="horz" pos="3866">
          <p15:clr>
            <a:srgbClr val="A4A3A4"/>
          </p15:clr>
        </p15:guide>
        <p15:guide id="8" orient="horz" pos="1664">
          <p15:clr>
            <a:srgbClr val="A4A3A4"/>
          </p15:clr>
        </p15:guide>
        <p15:guide id="9" pos="2894">
          <p15:clr>
            <a:srgbClr val="A4A3A4"/>
          </p15:clr>
        </p15:guide>
        <p15:guide id="10" pos="5528">
          <p15:clr>
            <a:srgbClr val="A4A3A4"/>
          </p15:clr>
        </p15:guide>
        <p15:guide id="11" pos="230">
          <p15:clr>
            <a:srgbClr val="A4A3A4"/>
          </p15:clr>
        </p15:guide>
        <p15:guide id="12" pos="1562">
          <p15:clr>
            <a:srgbClr val="A4A3A4"/>
          </p15:clr>
        </p15:guide>
        <p15:guide id="13" pos="4226">
          <p15:clr>
            <a:srgbClr val="A4A3A4"/>
          </p15:clr>
        </p15:guide>
        <p15:guide id="14" pos="900">
          <p15:clr>
            <a:srgbClr val="A4A3A4"/>
          </p15:clr>
        </p15:guide>
        <p15:guide id="15" pos="4910">
          <p15:clr>
            <a:srgbClr val="A4A3A4"/>
          </p15:clr>
        </p15:guide>
        <p15:guide id="16" pos="1233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3131">
          <p15:clr>
            <a:srgbClr val="A4A3A4"/>
          </p15:clr>
        </p15:guide>
        <p15:guide id="2" pos="214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D314E"/>
    <a:srgbClr val="8DBDF7"/>
    <a:srgbClr val="3D3C3E"/>
    <a:srgbClr val="063656"/>
    <a:srgbClr val="08456E"/>
    <a:srgbClr val="569CF0"/>
    <a:srgbClr val="5DAAFF"/>
    <a:srgbClr val="47B0FF"/>
    <a:srgbClr val="E3EAF5"/>
    <a:srgbClr val="DDE6F3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밝은 스타일 2 - 강조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D27102A9-8310-4765-A935-A1911B00CA55}" styleName="밝은 스타일 1 - 강조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E171933-4619-4E11-9A3F-F7608DF75F80}" styleName="보통 스타일 1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밝은 스타일 2 - 강조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3151" autoAdjust="0"/>
    <p:restoredTop sz="86364" autoAdjust="0"/>
  </p:normalViewPr>
  <p:slideViewPr>
    <p:cSldViewPr snapToGrid="0">
      <p:cViewPr varScale="1">
        <p:scale>
          <a:sx n="75" d="100"/>
          <a:sy n="75" d="100"/>
        </p:scale>
        <p:origin x="-1488" y="-90"/>
      </p:cViewPr>
      <p:guideLst>
        <p:guide orient="horz" pos="2166"/>
        <p:guide orient="horz" pos="1164"/>
        <p:guide orient="horz" pos="278"/>
        <p:guide orient="horz" pos="848"/>
        <p:guide orient="horz" pos="1348"/>
        <p:guide orient="horz" pos="559"/>
        <p:guide orient="horz" pos="3866"/>
        <p:guide orient="horz" pos="1664"/>
        <p:guide pos="2894"/>
        <p:guide pos="5528"/>
        <p:guide pos="230"/>
        <p:guide pos="1562"/>
        <p:guide pos="4226"/>
        <p:guide pos="900"/>
        <p:guide pos="4910"/>
        <p:guide pos="1233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50" d="100"/>
        <a:sy n="150" d="100"/>
      </p:scale>
      <p:origin x="0" y="-7752"/>
    </p:cViewPr>
  </p:sorterViewPr>
  <p:notesViewPr>
    <p:cSldViewPr snapToGrid="0" showGuides="1">
      <p:cViewPr varScale="1">
        <p:scale>
          <a:sx n="75" d="100"/>
          <a:sy n="75" d="100"/>
        </p:scale>
        <p:origin x="2717" y="48"/>
      </p:cViewPr>
      <p:guideLst>
        <p:guide orient="horz" pos="3131"/>
        <p:guide pos="2144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Relationship Id="rId27" Type="http://schemas.openxmlformats.org/officeDocument/2006/relationships/theme" Target="theme/theme1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4940" y="0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/>
          <a:lstStyle>
            <a:lvl1pPr algn="r">
              <a:defRPr sz="1200"/>
            </a:lvl1pPr>
          </a:lstStyle>
          <a:p>
            <a:fld id="{207F23D9-DF40-4811-9C78-A2E2A32398DD}" type="datetimeFigureOut">
              <a:rPr lang="ko-KR" altLang="en-US" smtClean="0"/>
              <a:pPr/>
              <a:t>2018-06-12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40646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4940" y="9440646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 anchor="b"/>
          <a:lstStyle>
            <a:lvl1pPr algn="r">
              <a:defRPr sz="1200"/>
            </a:lvl1pPr>
          </a:lstStyle>
          <a:p>
            <a:fld id="{4DD6E7B0-61C4-474B-96F1-99E4547EAD7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8915996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4940" y="0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/>
          <a:lstStyle>
            <a:lvl1pPr algn="r">
              <a:defRPr sz="1200"/>
            </a:lvl1pPr>
          </a:lstStyle>
          <a:p>
            <a:fld id="{F3AF6795-A612-454E-AF7A-9192B1BEBB13}" type="datetimeFigureOut">
              <a:rPr lang="ko-KR" altLang="en-US" smtClean="0"/>
              <a:pPr/>
              <a:t>2018-06-12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19163" y="746125"/>
            <a:ext cx="4967287" cy="3727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550" tIns="45775" rIns="91550" bIns="45775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0562" y="4721186"/>
            <a:ext cx="5444490" cy="4472702"/>
          </a:xfrm>
          <a:prstGeom prst="rect">
            <a:avLst/>
          </a:prstGeom>
        </p:spPr>
        <p:txBody>
          <a:bodyPr vert="horz" lIns="91550" tIns="45775" rIns="91550" bIns="45775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40646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4940" y="9440646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 anchor="b"/>
          <a:lstStyle>
            <a:lvl1pPr algn="r">
              <a:defRPr sz="1200"/>
            </a:lvl1pPr>
          </a:lstStyle>
          <a:p>
            <a:fld id="{A0A51D67-0C14-4576-BCC5-A508196B7BB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5873049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34955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9180141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5828278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41303674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5978736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0489900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7419283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3736235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6298249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8511387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898832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8149677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7664819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4779324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3003467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1733584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9295887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0906689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0467295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hangeul.naver.com/font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://hangeul.naver.com/font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 userDrawn="1"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부제목 2"/>
          <p:cNvSpPr txBox="1">
            <a:spLocks/>
          </p:cNvSpPr>
          <p:nvPr userDrawn="1"/>
        </p:nvSpPr>
        <p:spPr>
          <a:xfrm>
            <a:off x="264463" y="6387291"/>
            <a:ext cx="3204878" cy="4564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800" spc="-20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 문서는 나눔글꼴로 작성되었습니다</a:t>
            </a:r>
            <a:r>
              <a:rPr lang="en-US" altLang="ko-KR" sz="800" spc="-20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800" u="sng" spc="-20" dirty="0" smtClean="0">
                <a:solidFill>
                  <a:srgbClr val="4495D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hlinkClick r:id="rId2"/>
              </a:rPr>
              <a:t>설치하기</a:t>
            </a:r>
            <a:endParaRPr lang="ko-KR" altLang="en-US" sz="800" u="sng" spc="-20" dirty="0">
              <a:solidFill>
                <a:srgbClr val="4495D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8" name="직선 연결선 7"/>
          <p:cNvCxnSpPr/>
          <p:nvPr userDrawn="1"/>
        </p:nvCxnSpPr>
        <p:spPr>
          <a:xfrm>
            <a:off x="364803" y="3989119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 userDrawn="1"/>
        </p:nvCxnSpPr>
        <p:spPr>
          <a:xfrm>
            <a:off x="364803" y="4299115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 userDrawn="1"/>
        </p:nvCxnSpPr>
        <p:spPr>
          <a:xfrm>
            <a:off x="364803" y="4611730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364803" y="4923517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 descr="cosmetic2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7672671" y="6410326"/>
            <a:ext cx="1171292" cy="17621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1FD00-3F21-42CF-9EF5-8F6D81CE3AFD}" type="datetimeFigureOut">
              <a:rPr lang="ko-KR" altLang="en-US" smtClean="0"/>
              <a:pPr/>
              <a:t>2018-06-12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6" name="직선 연결선 5"/>
          <p:cNvCxnSpPr/>
          <p:nvPr userDrawn="1"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 descr="cosmetic2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910512" y="6434137"/>
            <a:ext cx="900000" cy="13539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/>
          <p:nvPr userDrawn="1"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 userDrawn="1"/>
        </p:nvCxnSpPr>
        <p:spPr>
          <a:xfrm>
            <a:off x="364803" y="3989119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 userDrawn="1"/>
        </p:nvCxnSpPr>
        <p:spPr>
          <a:xfrm>
            <a:off x="364803" y="4299115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364803" y="4611730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 userDrawn="1"/>
        </p:nvCxnSpPr>
        <p:spPr>
          <a:xfrm>
            <a:off x="364803" y="4923517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 descr="cosmetic2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672671" y="6410326"/>
            <a:ext cx="1171292" cy="176212"/>
          </a:xfrm>
          <a:prstGeom prst="rect">
            <a:avLst/>
          </a:prstGeom>
        </p:spPr>
      </p:pic>
      <p:sp>
        <p:nvSpPr>
          <p:cNvPr id="18" name="텍스트 개체 틀 3"/>
          <p:cNvSpPr>
            <a:spLocks noGrp="1"/>
          </p:cNvSpPr>
          <p:nvPr>
            <p:ph type="body" sz="half" idx="2" hasCustomPrompt="1"/>
          </p:nvPr>
        </p:nvSpPr>
        <p:spPr>
          <a:xfrm>
            <a:off x="312059" y="246743"/>
            <a:ext cx="8338457" cy="1851478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5400" b="1" spc="-250" baseline="0">
                <a:solidFill>
                  <a:schemeClr val="accent4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dirty="0" smtClean="0"/>
              <a:t>제목을 입력하세요</a:t>
            </a:r>
            <a:endParaRPr lang="en-US" altLang="ko-KR" dirty="0" smtClean="0"/>
          </a:p>
          <a:p>
            <a:pPr lvl="0"/>
            <a:endParaRPr lang="ko-KR" altLang="en-US" dirty="0" smtClean="0"/>
          </a:p>
        </p:txBody>
      </p:sp>
      <p:sp>
        <p:nvSpPr>
          <p:cNvPr id="21" name="제목 1"/>
          <p:cNvSpPr>
            <a:spLocks noGrp="1"/>
          </p:cNvSpPr>
          <p:nvPr>
            <p:ph type="title"/>
          </p:nvPr>
        </p:nvSpPr>
        <p:spPr>
          <a:xfrm>
            <a:off x="268519" y="4005064"/>
            <a:ext cx="8418281" cy="304826"/>
          </a:xfrm>
        </p:spPr>
        <p:txBody>
          <a:bodyPr anchor="t">
            <a:normAutofit/>
          </a:bodyPr>
          <a:lstStyle>
            <a:lvl1pPr algn="l">
              <a:buFont typeface="Wingdings" pitchFamily="2" charset="2"/>
              <a:buNone/>
              <a:defRPr sz="1200" b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14" name="부제목 2"/>
          <p:cNvSpPr txBox="1">
            <a:spLocks/>
          </p:cNvSpPr>
          <p:nvPr userDrawn="1"/>
        </p:nvSpPr>
        <p:spPr>
          <a:xfrm>
            <a:off x="264463" y="6387291"/>
            <a:ext cx="3204878" cy="4564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800" spc="-20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 문서는 나눔글꼴로 작성되었습니다</a:t>
            </a:r>
            <a:r>
              <a:rPr lang="en-US" altLang="ko-KR" sz="800" spc="-20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800" u="sng" spc="-20" dirty="0" smtClean="0">
                <a:solidFill>
                  <a:srgbClr val="4495D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hlinkClick r:id="rId3"/>
              </a:rPr>
              <a:t>설치하기</a:t>
            </a:r>
            <a:endParaRPr lang="ko-KR" altLang="en-US" sz="800" u="sng" spc="-20" dirty="0">
              <a:solidFill>
                <a:srgbClr val="4495D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1FD00-3F21-42CF-9EF5-8F6D81CE3AFD}" type="datetimeFigureOut">
              <a:rPr lang="ko-KR" altLang="en-US" smtClean="0"/>
              <a:pPr/>
              <a:t>2018-06-12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7" name="직선 연결선 6"/>
          <p:cNvCxnSpPr/>
          <p:nvPr userDrawn="1"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 descr="cosmetic2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910512" y="6434137"/>
            <a:ext cx="900000" cy="135398"/>
          </a:xfrm>
          <a:prstGeom prst="rect">
            <a:avLst/>
          </a:prstGeom>
        </p:spPr>
      </p:pic>
      <p:sp>
        <p:nvSpPr>
          <p:cNvPr id="11" name="제목 1"/>
          <p:cNvSpPr>
            <a:spLocks noGrp="1"/>
          </p:cNvSpPr>
          <p:nvPr>
            <p:ph type="title"/>
          </p:nvPr>
        </p:nvSpPr>
        <p:spPr>
          <a:xfrm>
            <a:off x="368300" y="571500"/>
            <a:ext cx="8394700" cy="846138"/>
          </a:xfrm>
        </p:spPr>
        <p:txBody>
          <a:bodyPr>
            <a:normAutofit/>
          </a:bodyPr>
          <a:lstStyle>
            <a:lvl1pPr algn="l">
              <a:defRPr sz="4000" b="1">
                <a:solidFill>
                  <a:schemeClr val="accent4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14" name="내용 개체 틀 2"/>
          <p:cNvSpPr>
            <a:spLocks noGrp="1"/>
          </p:cNvSpPr>
          <p:nvPr>
            <p:ph idx="1" hasCustomPrompt="1"/>
          </p:nvPr>
        </p:nvSpPr>
        <p:spPr>
          <a:xfrm>
            <a:off x="368300" y="1574801"/>
            <a:ext cx="1905000" cy="317499"/>
          </a:xfrm>
        </p:spPr>
        <p:txBody>
          <a:bodyPr>
            <a:normAutofit/>
          </a:bodyPr>
          <a:lstStyle>
            <a:lvl1pPr>
              <a:buFontTx/>
              <a:buNone/>
              <a:defRPr sz="1200" b="1">
                <a:solidFill>
                  <a:srgbClr val="3D3C3E"/>
                </a:solidFill>
              </a:defRPr>
            </a:lvl1pPr>
            <a:lvl2pPr>
              <a:buFontTx/>
              <a:buNone/>
              <a:defRPr sz="1200"/>
            </a:lvl2pPr>
            <a:lvl3pPr>
              <a:buFontTx/>
              <a:buNone/>
              <a:defRPr sz="1200"/>
            </a:lvl3pPr>
            <a:lvl4pPr>
              <a:buFontTx/>
              <a:buNone/>
              <a:defRPr sz="1200"/>
            </a:lvl4pPr>
            <a:lvl5pPr>
              <a:buFontTx/>
              <a:buNone/>
              <a:defRPr sz="1200"/>
            </a:lvl5pPr>
          </a:lstStyle>
          <a:p>
            <a:pPr lvl="0"/>
            <a:r>
              <a:rPr lang="ko-KR" altLang="en-US" smtClean="0"/>
              <a:t>내용제목</a:t>
            </a:r>
          </a:p>
        </p:txBody>
      </p:sp>
      <p:sp>
        <p:nvSpPr>
          <p:cNvPr id="15" name="내용 개체 틀 2"/>
          <p:cNvSpPr>
            <a:spLocks noGrp="1"/>
          </p:cNvSpPr>
          <p:nvPr>
            <p:ph idx="13" hasCustomPrompt="1"/>
          </p:nvPr>
        </p:nvSpPr>
        <p:spPr>
          <a:xfrm>
            <a:off x="2336800" y="1574801"/>
            <a:ext cx="6426200" cy="330199"/>
          </a:xfrm>
        </p:spPr>
        <p:txBody>
          <a:bodyPr>
            <a:normAutofit/>
          </a:bodyPr>
          <a:lstStyle>
            <a:lvl1pPr>
              <a:buNone/>
              <a:defRPr sz="1200" b="1" baseline="0">
                <a:solidFill>
                  <a:srgbClr val="3D3C3E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ko-KR" altLang="en-US" dirty="0" smtClean="0"/>
              <a:t>내용을 입력하십시오</a:t>
            </a:r>
            <a:r>
              <a:rPr lang="en-US" altLang="ko-KR" dirty="0" smtClean="0"/>
              <a:t>.</a:t>
            </a:r>
            <a:endParaRPr lang="ko-KR" altLang="en-US" dirty="0" smtClean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1FD00-3F21-42CF-9EF5-8F6D81CE3AFD}" type="datetimeFigureOut">
              <a:rPr lang="ko-KR" altLang="en-US" smtClean="0"/>
              <a:pPr/>
              <a:t>2018-06-12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 smtClean="0"/>
              <a:t>마스터 부제목 스타일 편집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8761FD00-3F21-42CF-9EF5-8F6D81CE3AFD}" type="datetimeFigureOut">
              <a:rPr lang="ko-KR" altLang="en-US" smtClean="0"/>
              <a:pPr/>
              <a:t>2018-06-12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8761FD00-3F21-42CF-9EF5-8F6D81CE3AFD}" type="datetimeFigureOut">
              <a:rPr lang="ko-KR" altLang="en-US" smtClean="0"/>
              <a:pPr/>
              <a:t>2018-06-12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8761FD00-3F21-42CF-9EF5-8F6D81CE3AFD}" type="datetimeFigureOut">
              <a:rPr lang="ko-KR" altLang="en-US" smtClean="0"/>
              <a:pPr/>
              <a:t>2018-06-12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5" r:id="rId2"/>
    <p:sldLayoutId id="2147483674" r:id="rId3"/>
    <p:sldLayoutId id="2147483673" r:id="rId4"/>
    <p:sldLayoutId id="2147483676" r:id="rId5"/>
    <p:sldLayoutId id="2147483661" r:id="rId6"/>
    <p:sldLayoutId id="2147483662" r:id="rId7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myh0130@yonsei.ac.kr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slipp.net/questions/80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jpeg"/><Relationship Id="rId4" Type="http://schemas.openxmlformats.org/officeDocument/2006/relationships/hyperlink" Target="http://www.dorkly.com/post/75301/videogame-jobs-expectation-vs-reality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iokorea.com/news/32203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hyperlink" Target="https://www.continuum.io/downloads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unho0130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ithub.com/yunho0130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jpe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64803" y="1902397"/>
            <a:ext cx="8406000" cy="1532289"/>
          </a:xfrm>
        </p:spPr>
        <p:txBody>
          <a:bodyPr anchor="t">
            <a:normAutofit/>
          </a:bodyPr>
          <a:lstStyle/>
          <a:p>
            <a:r>
              <a:rPr lang="en-US" altLang="ko-KR" sz="4000" b="1" spc="-250" dirty="0">
                <a:solidFill>
                  <a:schemeClr val="accent4">
                    <a:lumMod val="50000"/>
                  </a:schemeClr>
                </a:solidFill>
              </a:rPr>
              <a:t>Start Programming with Google Python Style Guide</a:t>
            </a:r>
            <a:endParaRPr lang="ko-KR" altLang="en-US" sz="4000" b="1" spc="-250" dirty="0">
              <a:solidFill>
                <a:schemeClr val="accent4">
                  <a:lumMod val="50000"/>
                </a:schemeClr>
              </a:solidFill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제목 1"/>
          <p:cNvSpPr txBox="1">
            <a:spLocks/>
          </p:cNvSpPr>
          <p:nvPr/>
        </p:nvSpPr>
        <p:spPr>
          <a:xfrm>
            <a:off x="364803" y="3901440"/>
            <a:ext cx="8406000" cy="227075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ko-KR" altLang="en-US" sz="2800" b="1" spc="-150" dirty="0">
                <a:solidFill>
                  <a:schemeClr val="bg1">
                    <a:lumMod val="50000"/>
                  </a:schemeClr>
                </a:solidFill>
              </a:rPr>
              <a:t>맹 윤 </a:t>
            </a:r>
            <a:r>
              <a:rPr lang="ko-KR" altLang="en-US" sz="2800" b="1" spc="-150" dirty="0" smtClean="0">
                <a:solidFill>
                  <a:schemeClr val="bg1">
                    <a:lumMod val="50000"/>
                  </a:schemeClr>
                </a:solidFill>
              </a:rPr>
              <a:t>호 </a:t>
            </a:r>
            <a:endParaRPr lang="ko-KR" altLang="en-US" sz="2800" b="1" spc="-150" dirty="0">
              <a:solidFill>
                <a:schemeClr val="bg1">
                  <a:lumMod val="50000"/>
                </a:schemeClr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2800" b="1" spc="-150" dirty="0">
                <a:solidFill>
                  <a:schemeClr val="bg1">
                    <a:lumMod val="50000"/>
                  </a:schemeClr>
                </a:solidFill>
              </a:rPr>
              <a:t>Yunho </a:t>
            </a:r>
            <a:r>
              <a:rPr lang="en-US" altLang="ko-KR" sz="2800" b="1" spc="-150" dirty="0" smtClean="0">
                <a:solidFill>
                  <a:schemeClr val="bg1">
                    <a:lumMod val="50000"/>
                  </a:schemeClr>
                </a:solidFill>
              </a:rPr>
              <a:t>Maeng</a:t>
            </a:r>
            <a:endParaRPr lang="en-US" altLang="ko-KR" sz="2800" b="1" spc="-150" dirty="0">
              <a:solidFill>
                <a:schemeClr val="bg1">
                  <a:lumMod val="50000"/>
                </a:schemeClr>
              </a:solidFill>
            </a:endParaRPr>
          </a:p>
          <a:p>
            <a:pPr>
              <a:lnSpc>
                <a:spcPct val="120000"/>
              </a:lnSpc>
            </a:pPr>
            <a:endParaRPr lang="en-US" altLang="ko-KR" sz="2000" b="1" spc="-150" dirty="0">
              <a:solidFill>
                <a:schemeClr val="bg1">
                  <a:lumMod val="50000"/>
                </a:schemeClr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2000" b="1" spc="-150" dirty="0">
                <a:solidFill>
                  <a:schemeClr val="bg1">
                    <a:lumMod val="50000"/>
                  </a:schemeClr>
                </a:solidFill>
              </a:rPr>
              <a:t>Business Big Data Analysis, </a:t>
            </a:r>
            <a:r>
              <a:rPr lang="en-US" altLang="ko-KR" sz="2000" b="1" spc="-150" dirty="0" err="1">
                <a:solidFill>
                  <a:schemeClr val="bg1">
                    <a:lumMod val="50000"/>
                  </a:schemeClr>
                </a:solidFill>
              </a:rPr>
              <a:t>Yonsei</a:t>
            </a:r>
            <a:r>
              <a:rPr lang="en-US" altLang="ko-KR" sz="2000" b="1" spc="-150" dirty="0">
                <a:solidFill>
                  <a:schemeClr val="bg1">
                    <a:lumMod val="50000"/>
                  </a:schemeClr>
                </a:solidFill>
              </a:rPr>
              <a:t> University</a:t>
            </a:r>
          </a:p>
          <a:p>
            <a:pPr>
              <a:lnSpc>
                <a:spcPct val="120000"/>
              </a:lnSpc>
            </a:pPr>
            <a:r>
              <a:rPr lang="en-US" altLang="ko-KR" sz="2000" b="1" spc="-150" dirty="0">
                <a:solidFill>
                  <a:schemeClr val="bg1">
                    <a:lumMod val="50000"/>
                  </a:schemeClr>
                </a:solidFill>
              </a:rPr>
              <a:t>Graduate School of </a:t>
            </a:r>
            <a:r>
              <a:rPr lang="en-US" altLang="ko-KR" sz="2000" b="1" spc="-150" dirty="0" smtClean="0">
                <a:solidFill>
                  <a:schemeClr val="bg1">
                    <a:lumMod val="50000"/>
                  </a:schemeClr>
                </a:solidFill>
              </a:rPr>
              <a:t>Information </a:t>
            </a:r>
          </a:p>
          <a:p>
            <a:pPr>
              <a:lnSpc>
                <a:spcPct val="120000"/>
              </a:lnSpc>
            </a:pPr>
            <a:r>
              <a:rPr lang="en-US" altLang="ko-KR" sz="2000" b="1" spc="-150" dirty="0" smtClean="0">
                <a:solidFill>
                  <a:schemeClr val="bg1">
                    <a:lumMod val="50000"/>
                  </a:schemeClr>
                </a:solidFill>
                <a:hlinkClick r:id="rId3"/>
              </a:rPr>
              <a:t>myh0130@yonsei.ac.kr</a:t>
            </a:r>
            <a:r>
              <a:rPr lang="en-US" altLang="ko-KR" sz="2000" b="1" spc="-15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 smtClean="0">
                <a:solidFill>
                  <a:schemeClr val="accent4">
                    <a:lumMod val="50000"/>
                  </a:schemeClr>
                </a:solidFill>
              </a:rPr>
              <a:t>Instructor Profile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Ch00. Intro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10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82289" y="990528"/>
            <a:ext cx="8406001" cy="422212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KISTI, A Research on Typology of Knowledge Service through Business Needs Analysis 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(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2015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)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429729" y="1704022"/>
            <a:ext cx="360053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한글 </a:t>
            </a:r>
            <a:r>
              <a:rPr lang="en-US" altLang="ko-KR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Topic Modeling </a:t>
            </a:r>
            <a:r>
              <a:rPr lang="ko-KR" alt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을 통한 의미추출</a:t>
            </a:r>
            <a:endParaRPr lang="ko-KR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303898" y="3398314"/>
            <a:ext cx="2005013" cy="2915362"/>
            <a:chOff x="1260891" y="2056343"/>
            <a:chExt cx="2005013" cy="2915362"/>
          </a:xfrm>
        </p:grpSpPr>
        <p:pic>
          <p:nvPicPr>
            <p:cNvPr id="14" name="_x284152184" descr="EMB00002198931c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60891" y="2056343"/>
              <a:ext cx="2005013" cy="2413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직사각형 16"/>
            <p:cNvSpPr/>
            <p:nvPr/>
          </p:nvSpPr>
          <p:spPr>
            <a:xfrm>
              <a:off x="1424397" y="4534662"/>
              <a:ext cx="1802032" cy="43704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400" b="1" spc="-15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&lt; </a:t>
              </a:r>
              <a:r>
                <a:rPr lang="ko-KR" altLang="en-US" sz="1400" b="1" spc="-15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자소 </a:t>
              </a:r>
              <a:r>
                <a:rPr lang="ko-KR" altLang="en-US" sz="1400" b="1" spc="-15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단위 </a:t>
              </a:r>
              <a:r>
                <a:rPr lang="en-US" altLang="ko-KR" sz="1400" b="1" spc="-15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TRIE</a:t>
              </a:r>
              <a:r>
                <a:rPr lang="en-US" altLang="ko-KR" sz="1400" b="1" spc="-15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ko-KR" altLang="en-US" sz="1400" b="1" spc="-15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구조 </a:t>
              </a:r>
              <a:r>
                <a:rPr lang="en-US" altLang="ko-KR" sz="1400" b="1" spc="-15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&gt;</a:t>
              </a:r>
              <a:endParaRPr lang="ko-KR" altLang="en-US" sz="1400" b="1" spc="-15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2085434" y="3431281"/>
            <a:ext cx="3401062" cy="2842286"/>
            <a:chOff x="179561" y="3050248"/>
            <a:chExt cx="3401062" cy="2842286"/>
          </a:xfrm>
        </p:grpSpPr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179561" y="3050248"/>
              <a:ext cx="3401062" cy="1518331"/>
            </a:xfrm>
            <a:prstGeom prst="rect">
              <a:avLst/>
            </a:prstGeom>
            <a:ln>
              <a:noFill/>
            </a:ln>
          </p:spPr>
        </p:pic>
        <p:grpSp>
          <p:nvGrpSpPr>
            <p:cNvPr id="21" name="그룹 20"/>
            <p:cNvGrpSpPr/>
            <p:nvPr/>
          </p:nvGrpSpPr>
          <p:grpSpPr>
            <a:xfrm>
              <a:off x="372826" y="4374203"/>
              <a:ext cx="3067050" cy="1518331"/>
              <a:chOff x="821427" y="2847132"/>
              <a:chExt cx="3067050" cy="1518331"/>
            </a:xfrm>
          </p:grpSpPr>
          <p:pic>
            <p:nvPicPr>
              <p:cNvPr id="22" name="_x284226072" descr="EMB000021989332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21427" y="2847132"/>
                <a:ext cx="3067050" cy="98583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3" name="직사각형 22"/>
              <p:cNvSpPr/>
              <p:nvPr/>
            </p:nvSpPr>
            <p:spPr>
              <a:xfrm>
                <a:off x="1140561" y="3928420"/>
                <a:ext cx="2303836" cy="4370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lnSpc>
                    <a:spcPct val="16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ko-KR" sz="1400" b="1" spc="-15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&lt;</a:t>
                </a:r>
                <a:r>
                  <a:rPr lang="ko-KR" altLang="en-US" sz="1400" b="1" spc="-15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ko-KR" sz="1400" b="1" spc="-15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HMM(Hidden </a:t>
                </a:r>
                <a:r>
                  <a:rPr lang="en-US" altLang="ko-KR" sz="1400" b="1" spc="-15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Markov Model) </a:t>
                </a:r>
                <a:r>
                  <a:rPr lang="en-US" altLang="ko-KR" sz="1400" b="1" spc="-15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&gt;</a:t>
                </a:r>
                <a:endParaRPr lang="ko-KR" altLang="en-US" sz="1400" b="1" spc="-15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24" name="직사각형 23"/>
          <p:cNvSpPr/>
          <p:nvPr/>
        </p:nvSpPr>
        <p:spPr>
          <a:xfrm>
            <a:off x="716905" y="2127370"/>
            <a:ext cx="7971386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한글은 영어와는 다르게 결합언어의 특징을 지님</a:t>
            </a:r>
            <a:r>
              <a:rPr lang="en-US" altLang="ko-KR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ko-KR" alt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이벤트 추출을 위한 토픽 모델링을 실시하기 전에 </a:t>
            </a:r>
            <a:r>
              <a:rPr lang="en-US" altLang="ko-KR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KOMORAN</a:t>
            </a:r>
            <a:r>
              <a:rPr lang="ko-KR" alt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을 통한 한글 전처리 실시 </a:t>
            </a:r>
            <a:endParaRPr lang="en-US" altLang="ko-KR" sz="16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MIT</a:t>
            </a:r>
            <a:r>
              <a:rPr lang="ko-KR" alt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에서 개발된 </a:t>
            </a:r>
            <a:r>
              <a:rPr lang="en-US" altLang="ko-KR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LDA</a:t>
            </a:r>
            <a:r>
              <a:rPr lang="ko-KR" alt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기반의 </a:t>
            </a:r>
            <a:r>
              <a:rPr lang="en-US" altLang="ko-KR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MALLET</a:t>
            </a:r>
            <a:r>
              <a:rPr lang="ko-KR" alt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을 활용하여 </a:t>
            </a:r>
            <a:r>
              <a:rPr lang="en-US" altLang="ko-KR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Topic Modeling </a:t>
            </a:r>
            <a:r>
              <a:rPr lang="ko-KR" alt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실시</a:t>
            </a:r>
            <a:endParaRPr lang="ko-KR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AutoShape 29"/>
          <p:cNvSpPr>
            <a:spLocks noChangeArrowheads="1"/>
          </p:cNvSpPr>
          <p:nvPr/>
        </p:nvSpPr>
        <p:spPr bwMode="gray">
          <a:xfrm rot="16200000" flipV="1">
            <a:off x="1722475" y="4654599"/>
            <a:ext cx="1112448" cy="201274"/>
          </a:xfrm>
          <a:prstGeom prst="triangle">
            <a:avLst>
              <a:gd name="adj" fmla="val 50000"/>
            </a:avLst>
          </a:prstGeom>
          <a:gradFill rotWithShape="1">
            <a:gsLst>
              <a:gs pos="0">
                <a:srgbClr val="4F4F4F"/>
              </a:gs>
              <a:gs pos="100000">
                <a:srgbClr val="FFFFFF"/>
              </a:gs>
            </a:gsLst>
            <a:lin ang="5400000" scaled="1"/>
          </a:gradFill>
          <a:ln w="9525" algn="ctr">
            <a:noFill/>
            <a:miter lim="800000"/>
            <a:headEnd/>
            <a:tailEnd/>
          </a:ln>
          <a:effectLst/>
        </p:spPr>
        <p:txBody>
          <a:bodyPr wrap="none" lIns="36000" tIns="36000" rIns="36000" bIns="3600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1" i="0" u="none" kern="0" cap="none" spc="-15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26" name="그룹 25"/>
          <p:cNvGrpSpPr/>
          <p:nvPr/>
        </p:nvGrpSpPr>
        <p:grpSpPr>
          <a:xfrm>
            <a:off x="5526606" y="3717882"/>
            <a:ext cx="3134723" cy="2555685"/>
            <a:chOff x="5930713" y="3587282"/>
            <a:chExt cx="3134723" cy="2555685"/>
          </a:xfrm>
        </p:grpSpPr>
        <p:pic>
          <p:nvPicPr>
            <p:cNvPr id="27" name="Picture 2" descr="http://mallet.cs.umass.edu/logo3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97432" y="3588811"/>
              <a:ext cx="1405252" cy="6209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8" name="그룹 27"/>
            <p:cNvGrpSpPr/>
            <p:nvPr/>
          </p:nvGrpSpPr>
          <p:grpSpPr>
            <a:xfrm>
              <a:off x="6046011" y="4394146"/>
              <a:ext cx="3019425" cy="1748821"/>
              <a:chOff x="608268" y="2011961"/>
              <a:chExt cx="3019425" cy="1748821"/>
            </a:xfrm>
          </p:grpSpPr>
          <p:pic>
            <p:nvPicPr>
              <p:cNvPr id="30" name="그림 29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08268" y="2011961"/>
                <a:ext cx="3019425" cy="1323975"/>
              </a:xfrm>
              <a:prstGeom prst="rect">
                <a:avLst/>
              </a:prstGeom>
            </p:spPr>
          </p:pic>
          <p:sp>
            <p:nvSpPr>
              <p:cNvPr id="32" name="직사각형 31"/>
              <p:cNvSpPr/>
              <p:nvPr/>
            </p:nvSpPr>
            <p:spPr>
              <a:xfrm>
                <a:off x="877690" y="3323739"/>
                <a:ext cx="2700868" cy="4370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lnSpc>
                    <a:spcPct val="16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ko-KR" sz="1400" b="1" spc="-15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&lt; </a:t>
                </a:r>
                <a:r>
                  <a:rPr lang="en-US" altLang="ko-KR" sz="1400" b="1" spc="-15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LDA</a:t>
                </a:r>
                <a:r>
                  <a:rPr lang="en-US" altLang="ko-KR" sz="1400" b="1" spc="-15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(Latent </a:t>
                </a:r>
                <a:r>
                  <a:rPr lang="en-US" altLang="ko-KR" sz="1400" b="1" spc="-15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Dirichlet</a:t>
                </a:r>
                <a:r>
                  <a:rPr lang="en-US" altLang="ko-KR" sz="1400" b="1" spc="-15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Allocation</a:t>
                </a:r>
                <a:r>
                  <a:rPr lang="en-US" altLang="ko-KR" sz="1400" b="1" spc="-15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</a:t>
                </a:r>
                <a:r>
                  <a:rPr lang="ko-KR" altLang="en-US" sz="1400" b="1" spc="-15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추정 </a:t>
                </a:r>
                <a:r>
                  <a:rPr lang="en-US" altLang="ko-KR" sz="1400" b="1" spc="-15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&gt;</a:t>
                </a:r>
                <a:endParaRPr lang="ko-KR" altLang="en-US" sz="1400" b="1" spc="-15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pic>
          <p:nvPicPr>
            <p:cNvPr id="29" name="그림 28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5930713" y="3587282"/>
              <a:ext cx="1625011" cy="733237"/>
            </a:xfrm>
            <a:prstGeom prst="rect">
              <a:avLst/>
            </a:prstGeom>
          </p:spPr>
        </p:pic>
      </p:grpSp>
      <p:sp>
        <p:nvSpPr>
          <p:cNvPr id="33" name="AutoShape 29"/>
          <p:cNvSpPr>
            <a:spLocks noChangeArrowheads="1"/>
          </p:cNvSpPr>
          <p:nvPr/>
        </p:nvSpPr>
        <p:spPr bwMode="gray">
          <a:xfrm rot="16200000" flipV="1">
            <a:off x="4909016" y="4654599"/>
            <a:ext cx="1112448" cy="201274"/>
          </a:xfrm>
          <a:prstGeom prst="triangle">
            <a:avLst>
              <a:gd name="adj" fmla="val 50000"/>
            </a:avLst>
          </a:prstGeom>
          <a:gradFill rotWithShape="1">
            <a:gsLst>
              <a:gs pos="0">
                <a:srgbClr val="4F4F4F"/>
              </a:gs>
              <a:gs pos="100000">
                <a:srgbClr val="FFFFFF"/>
              </a:gs>
            </a:gsLst>
            <a:lin ang="5400000" scaled="1"/>
          </a:gradFill>
          <a:ln w="9525" algn="ctr">
            <a:noFill/>
            <a:miter lim="800000"/>
            <a:headEnd/>
            <a:tailEnd/>
          </a:ln>
          <a:effectLst/>
        </p:spPr>
        <p:txBody>
          <a:bodyPr wrap="none" lIns="36000" tIns="36000" rIns="36000" bIns="3600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1" i="0" u="none" kern="0" cap="none" spc="-15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282289" y="1685233"/>
            <a:ext cx="8406001" cy="4686992"/>
          </a:xfrm>
          <a:prstGeom prst="rect">
            <a:avLst/>
          </a:prstGeom>
          <a:noFill/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105739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내용 개체 틀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b="28927"/>
          <a:stretch/>
        </p:blipFill>
        <p:spPr>
          <a:xfrm>
            <a:off x="1897784" y="1777842"/>
            <a:ext cx="5500305" cy="3290504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 smtClean="0">
                <a:solidFill>
                  <a:schemeClr val="accent4">
                    <a:lumMod val="50000"/>
                  </a:schemeClr>
                </a:solidFill>
              </a:rPr>
              <a:t>Instructor Profile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Ch00. Intro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11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82289" y="990528"/>
            <a:ext cx="8406001" cy="422212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4000"/>
              </a:lnSpc>
            </a:pPr>
            <a:r>
              <a:rPr lang="en-US" altLang="ko-KR" sz="1600" b="1" spc="-150" dirty="0" err="1">
                <a:solidFill>
                  <a:srgbClr val="000000"/>
                </a:solidFill>
                <a:latin typeface="맑은 고딕" pitchFamily="50" charset="-127"/>
              </a:rPr>
              <a:t>AutoDevBot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 Hackathon | 2nd Place (2014) In San Francisco, 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California, US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2" name="내용 개체 틀 3"/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8058" t="21904" r="38156"/>
          <a:stretch/>
        </p:blipFill>
        <p:spPr>
          <a:xfrm>
            <a:off x="282289" y="1777842"/>
            <a:ext cx="1534337" cy="2961141"/>
          </a:xfrm>
        </p:spPr>
      </p:pic>
      <p:pic>
        <p:nvPicPr>
          <p:cNvPr id="17" name="내용 개체 틀 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19959"/>
          <a:stretch/>
        </p:blipFill>
        <p:spPr>
          <a:xfrm>
            <a:off x="5605587" y="4555057"/>
            <a:ext cx="3259707" cy="2032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765493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 smtClean="0">
                <a:solidFill>
                  <a:schemeClr val="accent4">
                    <a:lumMod val="50000"/>
                  </a:schemeClr>
                </a:solidFill>
              </a:rPr>
              <a:t>Instructor Profile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Ch00. Intro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12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82289" y="990528"/>
            <a:ext cx="8406001" cy="422212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Freelance Web 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Developer (2012 ~ Current) 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30852" y="1631383"/>
            <a:ext cx="3815837" cy="25920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 cstate="print"/>
          <a:srcRect l="10063" r="11631"/>
          <a:stretch/>
        </p:blipFill>
        <p:spPr>
          <a:xfrm>
            <a:off x="4872453" y="1631383"/>
            <a:ext cx="3815837" cy="257711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50" name="Picture 2" descr="http://studioit.co.kr/wp-content/uploads/2014/05/20150225_005025.png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30852" y="4325259"/>
            <a:ext cx="3815837" cy="239233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studioit.co.kr/wp-content/uploads/2015/02/20150225_014134.png"/>
          <p:cNvPicPr>
            <a:picLocks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872452" y="4325259"/>
            <a:ext cx="3815837" cy="239233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546588" y="2998268"/>
            <a:ext cx="3877402" cy="268393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xmlns="" val="287585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64804" y="2668235"/>
            <a:ext cx="8406000" cy="1041751"/>
          </a:xfrm>
        </p:spPr>
        <p:txBody>
          <a:bodyPr anchor="t">
            <a:normAutofit/>
          </a:bodyPr>
          <a:lstStyle/>
          <a:p>
            <a:r>
              <a:rPr lang="en-US" altLang="ko-KR" sz="4000" b="1" spc="-150" dirty="0" smtClean="0">
                <a:solidFill>
                  <a:schemeClr val="accent4">
                    <a:lumMod val="50000"/>
                  </a:schemeClr>
                </a:solidFill>
              </a:rPr>
              <a:t>Introduction</a:t>
            </a:r>
            <a:endParaRPr lang="ko-KR" altLang="en-US" sz="40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4198198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 smtClean="0">
                <a:solidFill>
                  <a:schemeClr val="accent4">
                    <a:lumMod val="50000"/>
                  </a:schemeClr>
                </a:solidFill>
              </a:rPr>
              <a:t>2</a:t>
            </a:r>
            <a:r>
              <a:rPr lang="ko-KR" altLang="en-US" sz="2400" b="1" spc="-150" dirty="0" smtClean="0">
                <a:solidFill>
                  <a:schemeClr val="accent4">
                    <a:lumMod val="50000"/>
                  </a:schemeClr>
                </a:solidFill>
              </a:rPr>
              <a:t>세대 프로그래머가 </a:t>
            </a:r>
            <a:r>
              <a:rPr lang="en-US" altLang="ko-KR" sz="2400" b="1" spc="-150" dirty="0" smtClean="0">
                <a:solidFill>
                  <a:schemeClr val="accent4">
                    <a:lumMod val="50000"/>
                  </a:schemeClr>
                </a:solidFill>
              </a:rPr>
              <a:t>3</a:t>
            </a:r>
            <a:r>
              <a:rPr lang="ko-KR" altLang="en-US" sz="2400" b="1" spc="-150" dirty="0" smtClean="0">
                <a:solidFill>
                  <a:schemeClr val="accent4">
                    <a:lumMod val="50000"/>
                  </a:schemeClr>
                </a:solidFill>
              </a:rPr>
              <a:t>세대 프로그래머에게</a:t>
            </a:r>
            <a:r>
              <a:rPr lang="en-US" altLang="ko-KR" sz="2400" b="1" spc="-150" dirty="0" smtClean="0">
                <a:solidFill>
                  <a:schemeClr val="accent4">
                    <a:lumMod val="50000"/>
                  </a:schemeClr>
                </a:solidFill>
              </a:rPr>
              <a:t>…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82291" y="1269485"/>
            <a:ext cx="8406001" cy="659219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지금 시기에 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Python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을 배운 다는 것은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Pointer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나 엄격한 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Type Casting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에서 벗어나 </a:t>
            </a:r>
            <a:r>
              <a:rPr lang="ko-KR" altLang="en-US" sz="1600" b="1" spc="-150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좀 더 서비스에 초점을 맞춘 개발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을 할 수 있다는 것을 의미함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Ch00. Intro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18" name="부제목 2"/>
          <p:cNvSpPr txBox="1">
            <a:spLocks/>
          </p:cNvSpPr>
          <p:nvPr/>
        </p:nvSpPr>
        <p:spPr>
          <a:xfrm>
            <a:off x="323850" y="836712"/>
            <a:ext cx="8496299" cy="2880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Programming </a:t>
            </a:r>
            <a:r>
              <a:rPr lang="en-US" altLang="ko-KR" sz="1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Generation in Korea</a:t>
            </a:r>
            <a:endParaRPr lang="ko-KR" altLang="en-US" sz="1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064059" y="5565322"/>
            <a:ext cx="2301147" cy="2178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800" dirty="0" smtClean="0"/>
              <a:t>출처</a:t>
            </a:r>
            <a:r>
              <a:rPr lang="en-US" altLang="ko-KR" sz="800" dirty="0" smtClean="0"/>
              <a:t>: </a:t>
            </a:r>
            <a:r>
              <a:rPr lang="ko-KR" altLang="en-US" sz="800" dirty="0" smtClean="0"/>
              <a:t>자바지기</a:t>
            </a:r>
            <a:r>
              <a:rPr lang="en-US" altLang="ko-KR" sz="800" dirty="0" smtClean="0"/>
              <a:t>, </a:t>
            </a:r>
            <a:r>
              <a:rPr lang="en-US" altLang="ko-KR" sz="800" dirty="0">
                <a:hlinkClick r:id="rId3"/>
              </a:rPr>
              <a:t>https://</a:t>
            </a:r>
            <a:r>
              <a:rPr lang="en-US" altLang="ko-KR" sz="800" dirty="0" smtClean="0">
                <a:hlinkClick r:id="rId3"/>
              </a:rPr>
              <a:t>slipp.net/questions/80</a:t>
            </a:r>
            <a:r>
              <a:rPr lang="en-US" altLang="ko-KR" sz="800" dirty="0" smtClean="0"/>
              <a:t> </a:t>
            </a:r>
            <a:endParaRPr lang="ko-KR" altLang="en-US" sz="800" dirty="0"/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14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1072" y="2029546"/>
            <a:ext cx="3793859" cy="3552914"/>
          </a:xfrm>
          <a:prstGeom prst="rect">
            <a:avLst/>
          </a:prstGeom>
        </p:spPr>
      </p:pic>
      <p:sp>
        <p:nvSpPr>
          <p:cNvPr id="29" name="직사각형 28"/>
          <p:cNvSpPr/>
          <p:nvPr/>
        </p:nvSpPr>
        <p:spPr>
          <a:xfrm>
            <a:off x="323850" y="2073445"/>
            <a:ext cx="4211987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Q.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도대체 프로그래머가 알아야 하는 기본지식이 어디까지인가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? </a:t>
            </a:r>
          </a:p>
          <a:p>
            <a:pPr algn="just"/>
            <a:endParaRPr lang="en-US" altLang="ko-KR" sz="1600" spc="-15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1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세대 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: C, C++, Cobol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Fortran, Assembly </a:t>
            </a:r>
          </a:p>
          <a:p>
            <a:pPr algn="just"/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“ C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도 할 줄 모르고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자료 구조나 알고리즘도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모르면서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무슨 프로그래밍을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하느냐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”</a:t>
            </a:r>
          </a:p>
          <a:p>
            <a:pPr algn="just"/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“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자바부터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시작해서 무슨 프로그래밍을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하겠냐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”</a:t>
            </a:r>
          </a:p>
          <a:p>
            <a:pPr algn="just"/>
            <a:endParaRPr lang="en-US" altLang="ko-KR" sz="1600" spc="-15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2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세대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: Java </a:t>
            </a:r>
          </a:p>
          <a:p>
            <a:pPr algn="just"/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“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자바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JSP, Servlet, </a:t>
            </a:r>
            <a:r>
              <a:rPr lang="en-US" altLang="ko-KR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Jdbc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쿼리에 대한 개념도 제대로 가지고 있지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않으면서 무슨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프로그래밍을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하느냐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”</a:t>
            </a:r>
          </a:p>
          <a:p>
            <a:pPr algn="just"/>
            <a:endParaRPr lang="en-US" altLang="ko-KR" sz="1600" spc="-15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3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세대 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: Python, Ruby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등</a:t>
            </a:r>
            <a:endParaRPr lang="en-US" altLang="ko-KR" sz="1600" spc="-15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  <a:p>
            <a:pPr algn="just"/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“Django, Ruby On 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Rails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등 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Full Stack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부터 개발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시작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…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우리는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….?”</a:t>
            </a:r>
            <a:endParaRPr lang="ko-KR" altLang="en-US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82291" y="5965337"/>
            <a:ext cx="8406000" cy="44105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spc="-5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면접대비 본 강좌에서는 기본적인 자료구조나 알고리즘 구현까지도 다룹니다</a:t>
            </a:r>
            <a:r>
              <a:rPr lang="en-US" altLang="ko-KR" sz="1400" b="1" spc="-5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400" b="1" spc="-50" dirty="0" smtClean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570489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 smtClean="0">
                <a:solidFill>
                  <a:schemeClr val="accent4">
                    <a:lumMod val="50000"/>
                  </a:schemeClr>
                </a:solidFill>
              </a:rPr>
              <a:t>Textbook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82291" y="1269485"/>
            <a:ext cx="8406001" cy="418191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하버드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MIT, 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미시건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등에서 주 교재로 사용되고 있으며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다양한 논문에서 인용되고 있는 교재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Ch00. Intro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378115" y="1743472"/>
            <a:ext cx="822198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신뢰할 수 있으면서 라이선스가 개방되어 있고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,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한글 번역본이 존재하는 유일한 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Python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교재</a:t>
            </a:r>
            <a:endParaRPr lang="en-US" altLang="ko-KR" sz="1600" spc="-15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첫 교재는 한글로 시작하고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,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프로그래밍에 대한 기초 지식이 잡히고 흥미가 생기는 순간 부터는 영문 교재로 공부할 것을 추천함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.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</a:t>
            </a:r>
            <a:endParaRPr lang="ko-KR" altLang="en-US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15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059" y="2777102"/>
            <a:ext cx="4129591" cy="135850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1028" y="2546915"/>
            <a:ext cx="4629022" cy="1761682"/>
          </a:xfrm>
          <a:prstGeom prst="rect">
            <a:avLst/>
          </a:prstGeom>
        </p:spPr>
      </p:pic>
      <p:grpSp>
        <p:nvGrpSpPr>
          <p:cNvPr id="6" name="그룹 5"/>
          <p:cNvGrpSpPr/>
          <p:nvPr/>
        </p:nvGrpSpPr>
        <p:grpSpPr>
          <a:xfrm>
            <a:off x="436059" y="4308597"/>
            <a:ext cx="4862178" cy="2466597"/>
            <a:chOff x="488156" y="3961059"/>
            <a:chExt cx="4862178" cy="2466597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88156" y="3961059"/>
              <a:ext cx="4862178" cy="2466597"/>
            </a:xfrm>
            <a:prstGeom prst="rect">
              <a:avLst/>
            </a:prstGeom>
          </p:spPr>
        </p:pic>
        <p:sp>
          <p:nvSpPr>
            <p:cNvPr id="28" name="직사각형 27"/>
            <p:cNvSpPr/>
            <p:nvPr/>
          </p:nvSpPr>
          <p:spPr>
            <a:xfrm>
              <a:off x="1390776" y="5619029"/>
              <a:ext cx="420586" cy="161596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9" name="부제목 2"/>
          <p:cNvSpPr txBox="1">
            <a:spLocks/>
          </p:cNvSpPr>
          <p:nvPr/>
        </p:nvSpPr>
        <p:spPr>
          <a:xfrm>
            <a:off x="323850" y="836712"/>
            <a:ext cx="8496299" cy="2880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교재를 선택하기 까지</a:t>
            </a:r>
            <a:r>
              <a:rPr lang="en-US" altLang="ko-KR" sz="1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… </a:t>
            </a:r>
            <a:endParaRPr lang="ko-KR" altLang="en-US" sz="1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761788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 smtClean="0">
                <a:solidFill>
                  <a:schemeClr val="accent4">
                    <a:lumMod val="50000"/>
                  </a:schemeClr>
                </a:solidFill>
              </a:rPr>
              <a:t>Coverage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82291" y="1269485"/>
            <a:ext cx="8406001" cy="418191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본 강좌를 통해 다양한 프로그래밍 </a:t>
            </a:r>
            <a:r>
              <a:rPr lang="ko-KR" altLang="en-US" sz="1600" b="1" spc="-15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직</a:t>
            </a:r>
            <a:r>
              <a:rPr lang="ko-KR" altLang="en-US" sz="1600" b="1" spc="-15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군</a:t>
            </a:r>
            <a:r>
              <a:rPr lang="ko-KR" altLang="en-US" sz="1600" b="1" spc="-15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의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600" b="1" spc="-150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실제 업무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를 경험할 수 있을 것으로 기대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Ch00. Intro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378115" y="1743472"/>
            <a:ext cx="82219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단순히 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Python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의 문법을 배우는 것이 아닌 협업하는 방식과 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Ecosystem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을 배울 것임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.</a:t>
            </a:r>
            <a:endParaRPr lang="ko-KR" altLang="en-US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16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부제목 2"/>
          <p:cNvSpPr txBox="1">
            <a:spLocks/>
          </p:cNvSpPr>
          <p:nvPr/>
        </p:nvSpPr>
        <p:spPr>
          <a:xfrm>
            <a:off x="323850" y="836712"/>
            <a:ext cx="8496299" cy="2880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Python + Django + AWS</a:t>
            </a:r>
            <a:endParaRPr lang="ko-KR" altLang="en-US" sz="1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9851" y="2493250"/>
            <a:ext cx="4887003" cy="389582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09455" y="3210419"/>
            <a:ext cx="2252855" cy="693379"/>
          </a:xfrm>
          <a:prstGeom prst="rect">
            <a:avLst/>
          </a:prstGeom>
        </p:spPr>
      </p:pic>
      <p:pic>
        <p:nvPicPr>
          <p:cNvPr id="1026" name="Picture 2" descr="django python png에 대한 이미지 검색결과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291145" y="3975056"/>
            <a:ext cx="932207" cy="932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developer icon에 대한 이미지 검색결과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361710" y="4566723"/>
            <a:ext cx="1348344" cy="1348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직선 화살표 연결선 7"/>
          <p:cNvCxnSpPr>
            <a:stCxn id="6" idx="2"/>
            <a:endCxn id="1030" idx="0"/>
          </p:cNvCxnSpPr>
          <p:nvPr/>
        </p:nvCxnSpPr>
        <p:spPr>
          <a:xfrm flipH="1">
            <a:off x="2035882" y="3903798"/>
            <a:ext cx="1" cy="66292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>
            <a:stCxn id="1030" idx="3"/>
          </p:cNvCxnSpPr>
          <p:nvPr/>
        </p:nvCxnSpPr>
        <p:spPr>
          <a:xfrm>
            <a:off x="2710054" y="5240895"/>
            <a:ext cx="106979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/>
          <p:nvPr/>
        </p:nvCxnSpPr>
        <p:spPr>
          <a:xfrm>
            <a:off x="3107982" y="3557108"/>
            <a:ext cx="617541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3897785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 smtClean="0">
                <a:solidFill>
                  <a:schemeClr val="accent4">
                    <a:lumMod val="50000"/>
                  </a:schemeClr>
                </a:solidFill>
              </a:rPr>
              <a:t>Coverage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82291" y="1269485"/>
            <a:ext cx="8406001" cy="418191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본 강좌를 통해 다양한 프로그래밍 </a:t>
            </a:r>
            <a:r>
              <a:rPr lang="ko-KR" altLang="en-US" sz="1600" b="1" spc="-15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직군의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600" b="1" spc="-150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실제 업무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를 경험할 수 있을 것으로 기대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Ch00. Intro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378115" y="1743472"/>
            <a:ext cx="82219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신입사원의 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1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년 이내 </a:t>
            </a:r>
            <a:r>
              <a:rPr lang="ko-KR" altLang="en-US" sz="1600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퇴사율이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27.5%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인데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,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이는 실제 현업을 제대로 경험하지 못했기 때문</a:t>
            </a:r>
            <a:endParaRPr lang="ko-KR" altLang="en-US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17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7157" y="2266797"/>
            <a:ext cx="4561134" cy="4014106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119641" y="6476108"/>
            <a:ext cx="6096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900" smtClean="0"/>
              <a:t>만화 출처</a:t>
            </a:r>
            <a:r>
              <a:rPr lang="en-US" altLang="ko-KR" sz="900" smtClean="0"/>
              <a:t>: </a:t>
            </a:r>
            <a:r>
              <a:rPr lang="ko-KR" altLang="en-US" sz="900" smtClean="0">
                <a:hlinkClick r:id="rId4"/>
              </a:rPr>
              <a:t>http</a:t>
            </a:r>
            <a:r>
              <a:rPr lang="ko-KR" altLang="en-US" sz="900">
                <a:hlinkClick r:id="rId4"/>
              </a:rPr>
              <a:t>://</a:t>
            </a:r>
            <a:r>
              <a:rPr lang="ko-KR" altLang="en-US" sz="900" smtClean="0">
                <a:hlinkClick r:id="rId4"/>
              </a:rPr>
              <a:t>www.dorkly.com/post/75301/videogame-jobs-expectation-vs-reality</a:t>
            </a:r>
            <a:r>
              <a:rPr lang="ko-KR" altLang="en-US" sz="900" smtClean="0"/>
              <a:t> </a:t>
            </a:r>
            <a:endParaRPr lang="ko-KR" altLang="en-US" sz="900"/>
          </a:p>
        </p:txBody>
      </p:sp>
      <p:pic>
        <p:nvPicPr>
          <p:cNvPr id="21" name="Picture 2" descr="http://cfile7.uf.tistory.com/image/151EAE494E2E4CB30E935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82291" y="2417584"/>
            <a:ext cx="3733826" cy="2202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직사각형 22"/>
          <p:cNvSpPr/>
          <p:nvPr/>
        </p:nvSpPr>
        <p:spPr>
          <a:xfrm>
            <a:off x="336556" y="4695434"/>
            <a:ext cx="359221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"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사람들은 우리에 대해 영웅 스토리와 같은 소설을 씁니다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 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하지만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막상 우리가 했던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일은 </a:t>
            </a:r>
            <a:r>
              <a:rPr lang="ko-KR" altLang="en-US" sz="1600" b="1" spc="-150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그저 </a:t>
            </a:r>
            <a:r>
              <a:rPr lang="en-US" altLang="ko-KR" sz="1600" b="1" spc="-150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6</a:t>
            </a:r>
            <a:r>
              <a:rPr lang="ko-KR" altLang="en-US" sz="1600" b="1" spc="-150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년 동안 열심히 </a:t>
            </a:r>
            <a:r>
              <a:rPr lang="ko-KR" altLang="en-US" sz="1600" b="1" spc="-150" dirty="0" err="1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코딩한</a:t>
            </a:r>
            <a:r>
              <a:rPr lang="ko-KR" altLang="en-US" sz="1600" b="1" spc="-150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 것 뿐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이었어요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그냥 코딩이요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.“</a:t>
            </a:r>
          </a:p>
          <a:p>
            <a:pPr algn="just"/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 -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마크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주커버그</a:t>
            </a:r>
            <a:endParaRPr lang="ko-KR" altLang="en-US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xmlns="" val="4078528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 smtClean="0">
                <a:solidFill>
                  <a:schemeClr val="accent4">
                    <a:lumMod val="50000"/>
                  </a:schemeClr>
                </a:solidFill>
              </a:rPr>
              <a:t>Coverage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82291" y="1269485"/>
            <a:ext cx="8406001" cy="418191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조금씩이지만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최근 이슈인 프로그래밍 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Tech Stack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을 다루게 될 것임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 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Ch00. Intro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18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/>
          </p:nvPr>
        </p:nvGraphicFramePr>
        <p:xfrm>
          <a:off x="487983" y="2137822"/>
          <a:ext cx="7994616" cy="4079240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1532240"/>
                <a:gridCol w="1204891"/>
                <a:gridCol w="2811055"/>
                <a:gridCol w="2446430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IT</a:t>
                      </a:r>
                      <a:r>
                        <a:rPr lang="ko-KR" altLang="en-US" sz="1600" dirty="0" smtClean="0"/>
                        <a:t>기술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연봉상승률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직급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연봉 </a:t>
                      </a:r>
                      <a:r>
                        <a:rPr lang="ko-KR" altLang="en-US" sz="1600" dirty="0" err="1" smtClean="0"/>
                        <a:t>중위값</a:t>
                      </a:r>
                      <a:endParaRPr lang="ko-KR" alt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스칼라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29.3%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/>
                        <a:t>선임 소프트웨어 엔지니어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11</a:t>
                      </a:r>
                      <a:r>
                        <a:rPr lang="ko-KR" altLang="en-US" sz="1600" dirty="0" smtClean="0"/>
                        <a:t>만 </a:t>
                      </a:r>
                      <a:r>
                        <a:rPr lang="en-US" altLang="ko-KR" sz="1600" dirty="0" smtClean="0"/>
                        <a:t>1,000</a:t>
                      </a:r>
                      <a:r>
                        <a:rPr lang="ko-KR" altLang="en-US" sz="1600" dirty="0" smtClean="0"/>
                        <a:t>달러</a:t>
                      </a:r>
                      <a:endParaRPr lang="ko-KR" alt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React.js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24.5%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선임 소프트웨어 엔지니어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11</a:t>
                      </a:r>
                      <a:r>
                        <a:rPr lang="ko-KR" altLang="en-US" sz="1600" dirty="0" smtClean="0"/>
                        <a:t>만 </a:t>
                      </a:r>
                      <a:r>
                        <a:rPr lang="en-US" altLang="ko-KR" sz="1600" dirty="0" smtClean="0"/>
                        <a:t>1,000</a:t>
                      </a:r>
                      <a:r>
                        <a:rPr lang="ko-KR" altLang="en-US" sz="1600" dirty="0" smtClean="0"/>
                        <a:t>달러</a:t>
                      </a:r>
                      <a:endParaRPr lang="ko-KR" alt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1" dirty="0" smtClean="0"/>
                        <a:t>알고리즘 개발</a:t>
                      </a:r>
                      <a:endParaRPr lang="ko-KR" altLang="en-US" sz="1600" b="1" dirty="0"/>
                    </a:p>
                  </a:txBody>
                  <a:tcPr>
                    <a:solidFill>
                      <a:srgbClr val="8DBD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 smtClean="0"/>
                        <a:t>23.5%</a:t>
                      </a:r>
                      <a:endParaRPr lang="ko-KR" altLang="en-US" sz="1600" b="1" dirty="0"/>
                    </a:p>
                  </a:txBody>
                  <a:tcPr>
                    <a:solidFill>
                      <a:srgbClr val="8DBD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1" dirty="0" smtClean="0"/>
                        <a:t>수석 소프트웨어 엔지니어</a:t>
                      </a:r>
                      <a:endParaRPr lang="ko-KR" altLang="en-US" sz="1600" b="1" dirty="0"/>
                    </a:p>
                  </a:txBody>
                  <a:tcPr>
                    <a:solidFill>
                      <a:srgbClr val="8DBD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 smtClean="0"/>
                        <a:t>13</a:t>
                      </a:r>
                      <a:r>
                        <a:rPr lang="ko-KR" altLang="en-US" sz="1600" b="1" dirty="0" smtClean="0"/>
                        <a:t>만 </a:t>
                      </a:r>
                      <a:r>
                        <a:rPr lang="en-US" altLang="ko-KR" sz="1600" b="1" dirty="0" smtClean="0"/>
                        <a:t>6,000</a:t>
                      </a:r>
                      <a:r>
                        <a:rPr lang="ko-KR" altLang="en-US" sz="1600" b="1" dirty="0" smtClean="0"/>
                        <a:t>달러</a:t>
                      </a:r>
                      <a:endParaRPr lang="ko-KR" altLang="en-US" sz="1600" b="1" dirty="0"/>
                    </a:p>
                  </a:txBody>
                  <a:tcPr>
                    <a:solidFill>
                      <a:srgbClr val="8DBDF7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 smtClean="0"/>
                        <a:t>Django</a:t>
                      </a:r>
                      <a:endParaRPr lang="ko-KR" altLang="en-US" sz="1600" b="1" dirty="0"/>
                    </a:p>
                  </a:txBody>
                  <a:tcPr>
                    <a:solidFill>
                      <a:srgbClr val="8DBD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 smtClean="0"/>
                        <a:t>20.1%</a:t>
                      </a:r>
                      <a:endParaRPr lang="ko-KR" altLang="en-US" sz="1600" b="1" dirty="0"/>
                    </a:p>
                  </a:txBody>
                  <a:tcPr>
                    <a:solidFill>
                      <a:srgbClr val="8DBD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dirty="0" smtClean="0"/>
                        <a:t>선임 소프트웨어 엔지니어</a:t>
                      </a:r>
                    </a:p>
                  </a:txBody>
                  <a:tcPr>
                    <a:solidFill>
                      <a:srgbClr val="8DBD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 smtClean="0"/>
                        <a:t>11</a:t>
                      </a:r>
                      <a:r>
                        <a:rPr lang="ko-KR" altLang="en-US" sz="1600" b="1" dirty="0" smtClean="0"/>
                        <a:t>만</a:t>
                      </a:r>
                      <a:r>
                        <a:rPr lang="ko-KR" altLang="en-US" sz="1600" b="1" baseline="0" dirty="0" smtClean="0"/>
                        <a:t> </a:t>
                      </a:r>
                      <a:r>
                        <a:rPr lang="en-US" altLang="ko-KR" sz="1600" b="1" baseline="0" dirty="0" smtClean="0"/>
                        <a:t>1,000</a:t>
                      </a:r>
                      <a:r>
                        <a:rPr lang="ko-KR" altLang="en-US" sz="1600" b="1" baseline="0" dirty="0" smtClean="0"/>
                        <a:t>달러</a:t>
                      </a:r>
                      <a:endParaRPr lang="ko-KR" altLang="en-US" sz="1600" b="1" dirty="0"/>
                    </a:p>
                  </a:txBody>
                  <a:tcPr>
                    <a:solidFill>
                      <a:srgbClr val="8DBDF7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 smtClean="0"/>
                        <a:t>AWS</a:t>
                      </a:r>
                      <a:endParaRPr lang="ko-KR" altLang="en-US" sz="1600" b="1" dirty="0"/>
                    </a:p>
                  </a:txBody>
                  <a:tcPr>
                    <a:solidFill>
                      <a:srgbClr val="8DBD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 smtClean="0"/>
                        <a:t>19.3%</a:t>
                      </a:r>
                      <a:endParaRPr lang="ko-KR" altLang="en-US" sz="1600" b="1" dirty="0"/>
                    </a:p>
                  </a:txBody>
                  <a:tcPr>
                    <a:solidFill>
                      <a:srgbClr val="8DBD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1" dirty="0" err="1" smtClean="0"/>
                        <a:t>데브옵스</a:t>
                      </a:r>
                      <a:r>
                        <a:rPr lang="ko-KR" altLang="en-US" sz="1600" b="1" dirty="0" smtClean="0"/>
                        <a:t> 엔지니어</a:t>
                      </a:r>
                      <a:endParaRPr lang="ko-KR" altLang="en-US" sz="1600" b="1" dirty="0"/>
                    </a:p>
                  </a:txBody>
                  <a:tcPr>
                    <a:solidFill>
                      <a:srgbClr val="8DBD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 smtClean="0"/>
                        <a:t>  9</a:t>
                      </a:r>
                      <a:r>
                        <a:rPr lang="ko-KR" altLang="en-US" sz="1600" b="1" dirty="0" smtClean="0"/>
                        <a:t>만</a:t>
                      </a:r>
                      <a:r>
                        <a:rPr lang="en-US" altLang="ko-KR" sz="1600" b="1" baseline="0" dirty="0" smtClean="0"/>
                        <a:t> 4,200</a:t>
                      </a:r>
                      <a:r>
                        <a:rPr lang="ko-KR" altLang="en-US" sz="1600" b="1" baseline="0" dirty="0" smtClean="0"/>
                        <a:t>달러</a:t>
                      </a:r>
                      <a:endParaRPr lang="ko-KR" altLang="en-US" sz="1600" b="1" dirty="0"/>
                    </a:p>
                  </a:txBody>
                  <a:tcPr>
                    <a:solidFill>
                      <a:srgbClr val="8DBDF7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Apache</a:t>
                      </a:r>
                      <a:r>
                        <a:rPr lang="en-US" altLang="ko-KR" sz="1600" baseline="0" dirty="0" smtClean="0"/>
                        <a:t> Hive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17.3%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/>
                        <a:t>선임 소프트웨어 엔지니어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11</a:t>
                      </a:r>
                      <a:r>
                        <a:rPr lang="ko-KR" altLang="en-US" sz="1600" dirty="0" smtClean="0"/>
                        <a:t>만 </a:t>
                      </a:r>
                      <a:r>
                        <a:rPr lang="en-US" altLang="ko-KR" sz="1600" dirty="0" smtClean="0"/>
                        <a:t>1,000</a:t>
                      </a:r>
                      <a:r>
                        <a:rPr lang="ko-KR" altLang="en-US" sz="1600" dirty="0" smtClean="0"/>
                        <a:t>달러</a:t>
                      </a:r>
                      <a:endParaRPr lang="ko-KR" alt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Ruby on Rails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17.2%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소프트웨어 개발자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  6</a:t>
                      </a:r>
                      <a:r>
                        <a:rPr lang="ko-KR" altLang="en-US" sz="1600" dirty="0" smtClean="0"/>
                        <a:t>만 </a:t>
                      </a:r>
                      <a:r>
                        <a:rPr lang="en-US" altLang="ko-KR" sz="1600" dirty="0" smtClean="0"/>
                        <a:t>9,800</a:t>
                      </a:r>
                      <a:r>
                        <a:rPr lang="ko-KR" altLang="en-US" sz="1600" dirty="0" smtClean="0"/>
                        <a:t>달러</a:t>
                      </a:r>
                      <a:endParaRPr lang="ko-KR" alt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 smtClean="0"/>
                        <a:t>DevOps</a:t>
                      </a:r>
                      <a:endParaRPr lang="ko-KR" altLang="en-US" sz="1600" b="1" dirty="0"/>
                    </a:p>
                  </a:txBody>
                  <a:tcPr>
                    <a:solidFill>
                      <a:srgbClr val="8DBD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 smtClean="0"/>
                        <a:t>15.6%</a:t>
                      </a:r>
                      <a:endParaRPr lang="ko-KR" altLang="en-US" sz="1600" b="1" dirty="0"/>
                    </a:p>
                  </a:txBody>
                  <a:tcPr>
                    <a:solidFill>
                      <a:srgbClr val="8DBD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1" dirty="0" err="1" smtClean="0"/>
                        <a:t>데브옵스</a:t>
                      </a:r>
                      <a:r>
                        <a:rPr lang="ko-KR" altLang="en-US" sz="1600" b="1" dirty="0" smtClean="0"/>
                        <a:t> 엔지니어</a:t>
                      </a:r>
                      <a:endParaRPr lang="ko-KR" altLang="en-US" sz="1600" b="1" dirty="0"/>
                    </a:p>
                  </a:txBody>
                  <a:tcPr>
                    <a:solidFill>
                      <a:srgbClr val="8DBD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 smtClean="0"/>
                        <a:t>  9</a:t>
                      </a:r>
                      <a:r>
                        <a:rPr lang="ko-KR" altLang="en-US" sz="1600" b="1" dirty="0" smtClean="0"/>
                        <a:t>만</a:t>
                      </a:r>
                      <a:r>
                        <a:rPr lang="ko-KR" altLang="en-US" sz="1600" b="1" baseline="0" dirty="0" smtClean="0"/>
                        <a:t> </a:t>
                      </a:r>
                      <a:r>
                        <a:rPr lang="en-US" altLang="ko-KR" sz="1600" b="1" baseline="0" dirty="0" smtClean="0"/>
                        <a:t>4,200</a:t>
                      </a:r>
                      <a:r>
                        <a:rPr lang="ko-KR" altLang="en-US" sz="1600" b="1" baseline="0" dirty="0" smtClean="0"/>
                        <a:t>달러</a:t>
                      </a:r>
                      <a:endParaRPr lang="ko-KR" altLang="en-US" sz="1600" b="1" dirty="0"/>
                    </a:p>
                  </a:txBody>
                  <a:tcPr>
                    <a:solidFill>
                      <a:srgbClr val="8DBDF7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iOS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15.3%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선임 소프트웨어 엔지니어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11</a:t>
                      </a:r>
                      <a:r>
                        <a:rPr lang="ko-KR" altLang="en-US" sz="1600" dirty="0" smtClean="0"/>
                        <a:t>만 </a:t>
                      </a:r>
                      <a:r>
                        <a:rPr lang="en-US" altLang="ko-KR" sz="1600" dirty="0" smtClean="0"/>
                        <a:t>1,000</a:t>
                      </a:r>
                      <a:r>
                        <a:rPr lang="ko-KR" altLang="en-US" sz="1600" dirty="0" smtClean="0"/>
                        <a:t>달러</a:t>
                      </a:r>
                      <a:endParaRPr lang="ko-KR" alt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1" dirty="0" smtClean="0"/>
                        <a:t>데이터베이스</a:t>
                      </a:r>
                      <a:endParaRPr lang="ko-KR" altLang="en-US" sz="1600" b="1" dirty="0"/>
                    </a:p>
                  </a:txBody>
                  <a:tcPr>
                    <a:solidFill>
                      <a:srgbClr val="8DBD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 smtClean="0"/>
                        <a:t>15.2%</a:t>
                      </a:r>
                      <a:endParaRPr lang="ko-KR" altLang="en-US" sz="1600" b="1" dirty="0"/>
                    </a:p>
                  </a:txBody>
                  <a:tcPr>
                    <a:solidFill>
                      <a:srgbClr val="8DBD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1" dirty="0" smtClean="0"/>
                        <a:t>소프트웨어 개발자</a:t>
                      </a:r>
                      <a:endParaRPr lang="ko-KR" altLang="en-US" sz="1600" b="1" dirty="0"/>
                    </a:p>
                  </a:txBody>
                  <a:tcPr>
                    <a:solidFill>
                      <a:srgbClr val="8DBD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 smtClean="0"/>
                        <a:t> </a:t>
                      </a:r>
                      <a:r>
                        <a:rPr lang="en-US" altLang="ko-KR" sz="1600" b="1" baseline="0" dirty="0" smtClean="0"/>
                        <a:t> 6</a:t>
                      </a:r>
                      <a:r>
                        <a:rPr lang="ko-KR" altLang="en-US" sz="1600" b="1" baseline="0" dirty="0" smtClean="0"/>
                        <a:t>만 </a:t>
                      </a:r>
                      <a:r>
                        <a:rPr lang="en-US" altLang="ko-KR" sz="1600" b="1" baseline="0" dirty="0" smtClean="0"/>
                        <a:t>9,800</a:t>
                      </a:r>
                      <a:r>
                        <a:rPr lang="ko-KR" altLang="en-US" sz="1600" b="1" baseline="0" dirty="0" smtClean="0"/>
                        <a:t>달러</a:t>
                      </a:r>
                      <a:endParaRPr lang="ko-KR" altLang="en-US" sz="1600" b="1" dirty="0"/>
                    </a:p>
                  </a:txBody>
                  <a:tcPr>
                    <a:solidFill>
                      <a:srgbClr val="8DBDF7"/>
                    </a:solidFill>
                  </a:tcPr>
                </a:tc>
              </a:tr>
            </a:tbl>
          </a:graphicData>
        </a:graphic>
      </p:graphicFrame>
      <p:sp>
        <p:nvSpPr>
          <p:cNvPr id="17" name="직사각형 16"/>
          <p:cNvSpPr/>
          <p:nvPr/>
        </p:nvSpPr>
        <p:spPr>
          <a:xfrm>
            <a:off x="487983" y="6411134"/>
            <a:ext cx="5998275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800" dirty="0" smtClean="0"/>
              <a:t>CIO Korea(2016), '2017</a:t>
            </a:r>
            <a:r>
              <a:rPr lang="ko-KR" altLang="en-US" sz="800" dirty="0"/>
              <a:t>년 이력서에 넣으면 좋을</a:t>
            </a:r>
            <a:r>
              <a:rPr lang="en-US" altLang="ko-KR" sz="800" dirty="0"/>
              <a:t>' IT</a:t>
            </a:r>
            <a:r>
              <a:rPr lang="ko-KR" altLang="en-US" sz="800" dirty="0"/>
              <a:t>기술력 </a:t>
            </a:r>
            <a:r>
              <a:rPr lang="en-US" altLang="ko-KR" sz="800" dirty="0"/>
              <a:t>10</a:t>
            </a:r>
            <a:r>
              <a:rPr lang="ko-KR" altLang="en-US" sz="800" dirty="0" smtClean="0"/>
              <a:t>선</a:t>
            </a:r>
            <a:r>
              <a:rPr lang="en-US" altLang="ko-KR" sz="800" dirty="0"/>
              <a:t>, </a:t>
            </a:r>
            <a:r>
              <a:rPr lang="en-US" altLang="ko-KR" sz="800" dirty="0">
                <a:hlinkClick r:id="rId3"/>
              </a:rPr>
              <a:t>http://</a:t>
            </a:r>
            <a:r>
              <a:rPr lang="en-US" altLang="ko-KR" sz="800" dirty="0" smtClean="0">
                <a:hlinkClick r:id="rId3"/>
              </a:rPr>
              <a:t>www.ciokorea.com/news/32203</a:t>
            </a:r>
            <a:r>
              <a:rPr lang="en-US" altLang="ko-KR" sz="800" dirty="0" smtClean="0"/>
              <a:t> 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xmlns="" val="2398851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64804" y="2668235"/>
            <a:ext cx="8406000" cy="1041751"/>
          </a:xfrm>
        </p:spPr>
        <p:txBody>
          <a:bodyPr anchor="t">
            <a:normAutofit/>
          </a:bodyPr>
          <a:lstStyle/>
          <a:p>
            <a:r>
              <a:rPr lang="ko-KR" altLang="en-US" sz="4000" b="1" spc="-150" dirty="0" smtClean="0">
                <a:solidFill>
                  <a:schemeClr val="accent4">
                    <a:lumMod val="50000"/>
                  </a:schemeClr>
                </a:solidFill>
              </a:rPr>
              <a:t>감사합니다</a:t>
            </a:r>
            <a:endParaRPr lang="ko-KR" altLang="en-US" sz="40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3444039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295" y="1848748"/>
            <a:ext cx="5814886" cy="3996990"/>
          </a:xfrm>
          <a:prstGeom prst="rect">
            <a:avLst/>
          </a:prstGeom>
        </p:spPr>
      </p:pic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 smtClean="0">
                <a:solidFill>
                  <a:schemeClr val="accent4">
                    <a:lumMod val="50000"/>
                  </a:schemeClr>
                </a:solidFill>
              </a:rPr>
              <a:t>Anaconda Download &amp; Install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Ch00. Intro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2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82289" y="990528"/>
            <a:ext cx="8406001" cy="422212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hlinkClick r:id="rId4"/>
              </a:rPr>
              <a:t>https://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  <a:hlinkClick r:id="rId4"/>
              </a:rPr>
              <a:t>www.continuum.io/downloads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 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82289" y="1461467"/>
            <a:ext cx="82219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데이터 분석에 필요한 많은 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Package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들을 기본으로 포함하고 있어서 의존성 관리에 용이함</a:t>
            </a:r>
            <a:endParaRPr lang="ko-KR" altLang="en-US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69624" y="3230277"/>
            <a:ext cx="5518666" cy="3463200"/>
          </a:xfrm>
          <a:prstGeom prst="rect">
            <a:avLst/>
          </a:prstGeom>
        </p:spPr>
      </p:pic>
      <p:sp>
        <p:nvSpPr>
          <p:cNvPr id="23" name="직사각형 22"/>
          <p:cNvSpPr/>
          <p:nvPr/>
        </p:nvSpPr>
        <p:spPr>
          <a:xfrm>
            <a:off x="6244505" y="4983309"/>
            <a:ext cx="2465217" cy="1132344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067030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Lecture note &amp; Source Code &amp; Textbook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Ch00. Intro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18" name="부제목 2"/>
          <p:cNvSpPr txBox="1">
            <a:spLocks/>
          </p:cNvSpPr>
          <p:nvPr/>
        </p:nvSpPr>
        <p:spPr>
          <a:xfrm>
            <a:off x="323850" y="836712"/>
            <a:ext cx="8496299" cy="2880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8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Github</a:t>
            </a:r>
            <a:r>
              <a:rPr lang="en-US" altLang="ko-KR" sz="1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Repository</a:t>
            </a:r>
            <a:endParaRPr lang="ko-KR" altLang="en-US" sz="1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3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429324" y="5986307"/>
            <a:ext cx="484808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ko-KR" sz="2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3"/>
              </a:rPr>
              <a:t>https://</a:t>
            </a:r>
            <a:r>
              <a:rPr lang="en-US" altLang="ko-KR" sz="24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3"/>
              </a:rPr>
              <a:t>github.com/yunho0130</a:t>
            </a:r>
            <a:r>
              <a:rPr lang="en-US" altLang="ko-KR" sz="24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endParaRPr lang="ko-KR" altLang="en-US" sz="24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253" y="1249544"/>
            <a:ext cx="7746366" cy="461196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직사각형 3"/>
          <p:cNvSpPr/>
          <p:nvPr/>
        </p:nvSpPr>
        <p:spPr>
          <a:xfrm>
            <a:off x="5507831" y="4729163"/>
            <a:ext cx="2871788" cy="1132344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168971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873" y="1265064"/>
            <a:ext cx="7538459" cy="4817406"/>
          </a:xfrm>
          <a:prstGeom prst="rect">
            <a:avLst/>
          </a:prstGeom>
        </p:spPr>
      </p:pic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 smtClean="0">
                <a:solidFill>
                  <a:schemeClr val="accent4">
                    <a:lumMod val="50000"/>
                  </a:schemeClr>
                </a:solidFill>
              </a:rPr>
              <a:t>Lecture note &amp; Source Code &amp; Textbook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Ch00. Intro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18" name="부제목 2"/>
          <p:cNvSpPr txBox="1">
            <a:spLocks/>
          </p:cNvSpPr>
          <p:nvPr/>
        </p:nvSpPr>
        <p:spPr>
          <a:xfrm>
            <a:off x="323850" y="836712"/>
            <a:ext cx="8496299" cy="2880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8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Github</a:t>
            </a:r>
            <a:r>
              <a:rPr lang="en-US" altLang="ko-KR" sz="1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Repository</a:t>
            </a:r>
            <a:endParaRPr lang="ko-KR" altLang="en-US" sz="1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4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429324" y="5986307"/>
            <a:ext cx="484808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ko-KR" sz="2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4"/>
              </a:rPr>
              <a:t>https://</a:t>
            </a:r>
            <a:r>
              <a:rPr lang="en-US" altLang="ko-KR" sz="24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4"/>
              </a:rPr>
              <a:t>github.com/yunho0130</a:t>
            </a:r>
            <a:r>
              <a:rPr lang="en-US" altLang="ko-KR" sz="24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endParaRPr lang="ko-KR" altLang="en-US" sz="24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7213118" y="2927214"/>
            <a:ext cx="1152214" cy="32319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5822468" y="1339970"/>
            <a:ext cx="2542864" cy="32319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화살표 연결선 16"/>
          <p:cNvCxnSpPr>
            <a:stCxn id="14" idx="2"/>
            <a:endCxn id="4" idx="0"/>
          </p:cNvCxnSpPr>
          <p:nvPr/>
        </p:nvCxnSpPr>
        <p:spPr>
          <a:xfrm>
            <a:off x="7093900" y="1663162"/>
            <a:ext cx="695325" cy="126405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3025227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64804" y="2668235"/>
            <a:ext cx="8406000" cy="1041751"/>
          </a:xfrm>
        </p:spPr>
        <p:txBody>
          <a:bodyPr anchor="t">
            <a:normAutofit/>
          </a:bodyPr>
          <a:lstStyle/>
          <a:p>
            <a:r>
              <a:rPr lang="en-US" altLang="ko-KR" sz="4000" b="1" spc="-150" dirty="0" smtClean="0">
                <a:solidFill>
                  <a:schemeClr val="accent4">
                    <a:lumMod val="50000"/>
                  </a:schemeClr>
                </a:solidFill>
              </a:rPr>
              <a:t>Instructor Profile</a:t>
            </a:r>
            <a:endParaRPr lang="ko-KR" altLang="en-US" sz="40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1332422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 smtClean="0">
                <a:solidFill>
                  <a:schemeClr val="accent4">
                    <a:lumMod val="50000"/>
                  </a:schemeClr>
                </a:solidFill>
              </a:rPr>
              <a:t>Instructor Profile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Ch00. Intro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6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82289" y="990528"/>
            <a:ext cx="8406001" cy="422212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Carnegie Mellon Asia STEM 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Instructor (2016 ~ Current)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289" y="2076315"/>
            <a:ext cx="6557480" cy="451498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/>
          <a:srcRect l="5082" t="16105" b="11515"/>
          <a:stretch/>
        </p:blipFill>
        <p:spPr>
          <a:xfrm>
            <a:off x="6992169" y="2076315"/>
            <a:ext cx="1880282" cy="25490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" name="직사각형 16"/>
          <p:cNvSpPr/>
          <p:nvPr/>
        </p:nvSpPr>
        <p:spPr>
          <a:xfrm>
            <a:off x="282289" y="1461467"/>
            <a:ext cx="822198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STEM with Computer Science Program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Android with 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app Inventor 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&amp; Python</a:t>
            </a:r>
            <a:endParaRPr lang="ko-KR" altLang="en-US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132872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 smtClean="0">
                <a:solidFill>
                  <a:schemeClr val="accent4">
                    <a:lumMod val="50000"/>
                  </a:schemeClr>
                </a:solidFill>
              </a:rPr>
              <a:t>Instructor Profile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Ch00. Intro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7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82289" y="990528"/>
            <a:ext cx="8406001" cy="422212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Apache Zeppelin Contributor 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(2016) Open Source Project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82289" y="1603710"/>
            <a:ext cx="5981351" cy="4486014"/>
          </a:xfrm>
          <a:prstGeom prst="rect">
            <a:avLst/>
          </a:prstGeom>
        </p:spPr>
      </p:pic>
      <p:pic>
        <p:nvPicPr>
          <p:cNvPr id="1028" name="Picture 4" descr="zeppelin apache에 대한 이미지 검색결과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976919" y="4453620"/>
            <a:ext cx="3711371" cy="212473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832604" y="1604024"/>
            <a:ext cx="1862750" cy="759863"/>
          </a:xfrm>
          <a:prstGeom prst="rect">
            <a:avLst/>
          </a:prstGeom>
        </p:spPr>
      </p:pic>
      <p:pic>
        <p:nvPicPr>
          <p:cNvPr id="4" name="Picture 2" descr="https://scontent-icn1-1.xx.fbcdn.net/t31.0-8/14991459_1264474096937985_295039773813101753_o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493341" y="2887625"/>
            <a:ext cx="2202013" cy="1236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6110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 smtClean="0">
                <a:solidFill>
                  <a:schemeClr val="accent4">
                    <a:lumMod val="50000"/>
                  </a:schemeClr>
                </a:solidFill>
              </a:rPr>
              <a:t>Instructor Profile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Ch00. Intro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8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82289" y="990528"/>
            <a:ext cx="8406001" cy="422212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2016 Tableau Data Visualization Competition | 1st 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Place (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2016), Tableau Expert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" name="그림 2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82289" y="1535294"/>
            <a:ext cx="3960000" cy="252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그림 3"/>
          <p:cNvPicPr>
            <a:picLocks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728290" y="1558154"/>
            <a:ext cx="3960000" cy="252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그림 4"/>
          <p:cNvPicPr>
            <a:picLocks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728290" y="4200708"/>
            <a:ext cx="3960000" cy="252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/>
          <p:cNvPicPr>
            <a:picLocks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82289" y="4177848"/>
            <a:ext cx="3960000" cy="2520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xmlns="" val="1650089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 smtClean="0">
                <a:solidFill>
                  <a:schemeClr val="accent4">
                    <a:lumMod val="50000"/>
                  </a:schemeClr>
                </a:solidFill>
              </a:rPr>
              <a:t>Instructor Profile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Ch00. Intro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9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82289" y="990528"/>
            <a:ext cx="8406001" cy="422212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4000"/>
              </a:lnSpc>
            </a:pP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Hyundai </a:t>
            </a:r>
            <a:r>
              <a:rPr lang="en-US" altLang="ko-KR" sz="1600" b="1" spc="-150" dirty="0" err="1" smtClean="0">
                <a:solidFill>
                  <a:srgbClr val="000000"/>
                </a:solidFill>
                <a:latin typeface="맑은 고딕" pitchFamily="50" charset="-127"/>
              </a:rPr>
              <a:t>Asan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 </a:t>
            </a:r>
            <a:r>
              <a:rPr lang="en-US" altLang="ko-KR" sz="1600" b="1" spc="-150" dirty="0" err="1" smtClean="0">
                <a:solidFill>
                  <a:srgbClr val="000000"/>
                </a:solidFill>
                <a:latin typeface="맑은 고딕" pitchFamily="50" charset="-127"/>
              </a:rPr>
              <a:t>Nanum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 Foundation Lecture (2016)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208" y="1558154"/>
            <a:ext cx="7524161" cy="515897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xmlns="" val="414360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사용자 지정 1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39639D"/>
      </a:hlink>
      <a:folHlink>
        <a:srgbClr val="343434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7730</TotalTime>
  <Words>822</Words>
  <Application>Microsoft Office PowerPoint</Application>
  <PresentationFormat>화면 슬라이드 쇼(4:3)</PresentationFormat>
  <Paragraphs>183</Paragraphs>
  <Slides>19</Slides>
  <Notes>19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5" baseType="lpstr">
      <vt:lpstr>굴림</vt:lpstr>
      <vt:lpstr>Arial</vt:lpstr>
      <vt:lpstr>맑은 고딕</vt:lpstr>
      <vt:lpstr>Wingdings</vt:lpstr>
      <vt:lpstr>Times New Roman</vt:lpstr>
      <vt:lpstr>Office 테마</vt:lpstr>
      <vt:lpstr>Start Programming with Google Python Style Guide</vt:lpstr>
      <vt:lpstr>Anaconda Download &amp; Install</vt:lpstr>
      <vt:lpstr>Lecture note &amp; Source Code &amp; Textbook</vt:lpstr>
      <vt:lpstr>Lecture note &amp; Source Code &amp; Textbook</vt:lpstr>
      <vt:lpstr>Instructor Profile</vt:lpstr>
      <vt:lpstr>Instructor Profile</vt:lpstr>
      <vt:lpstr>Instructor Profile</vt:lpstr>
      <vt:lpstr>Instructor Profile</vt:lpstr>
      <vt:lpstr>Instructor Profile</vt:lpstr>
      <vt:lpstr>Instructor Profile</vt:lpstr>
      <vt:lpstr>Instructor Profile</vt:lpstr>
      <vt:lpstr>Instructor Profile</vt:lpstr>
      <vt:lpstr>Introduction</vt:lpstr>
      <vt:lpstr>2세대 프로그래머가 3세대 프로그래머에게…</vt:lpstr>
      <vt:lpstr>Textbook</vt:lpstr>
      <vt:lpstr>Coverage</vt:lpstr>
      <vt:lpstr>Coverage</vt:lpstr>
      <vt:lpstr>Coverage</vt:lpstr>
      <vt:lpstr>감사합니다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문서의 제목 나눔고딕B, 54pt</dc:title>
  <dc:creator>네이버 한글캠페인</dc:creator>
  <cp:lastModifiedBy>Wooseong Kwon</cp:lastModifiedBy>
  <cp:revision>145</cp:revision>
  <cp:lastPrinted>2011-08-28T13:13:29Z</cp:lastPrinted>
  <dcterms:created xsi:type="dcterms:W3CDTF">2011-08-24T01:05:33Z</dcterms:created>
  <dcterms:modified xsi:type="dcterms:W3CDTF">2018-06-12T14:33:57Z</dcterms:modified>
</cp:coreProperties>
</file>